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9" r:id="rId1"/>
  </p:sldMasterIdLst>
  <p:notesMasterIdLst>
    <p:notesMasterId r:id="rId16"/>
  </p:notes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7" r:id="rId9"/>
    <p:sldId id="270" r:id="rId10"/>
    <p:sldId id="261" r:id="rId11"/>
    <p:sldId id="268" r:id="rId12"/>
    <p:sldId id="269" r:id="rId13"/>
    <p:sldId id="26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>
      <p:cViewPr>
        <p:scale>
          <a:sx n="110" d="100"/>
          <a:sy n="110" d="100"/>
        </p:scale>
        <p:origin x="144" y="-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F599-126A-6744-9751-F1B6DA6DDC0B}" type="datetimeFigureOut">
              <a:rPr lang="en-US" smtClean="0"/>
              <a:t>11/26/17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A6F31-63F7-FD48-BF7B-69674E1B2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4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E86A4C-8E40-4F87-A4F0-01A0687C5742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E72C73-2D91-4E12-BA25-F0AA0C03599B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11/26/17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238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</a:t>
            </a:r>
            <a:r>
              <a:rPr lang="en-GB" dirty="0" smtClean="0"/>
              <a:t>to Statistics with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Navid Nobani </a:t>
            </a:r>
            <a:r>
              <a:rPr lang="mr-IN" dirty="0" smtClean="0"/>
              <a:t>–</a:t>
            </a:r>
            <a:r>
              <a:rPr lang="en-US" dirty="0" smtClean="0"/>
              <a:t> November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9399" y="2720051"/>
            <a:ext cx="1351824" cy="13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Variance, Covariance and beyond!</a:t>
            </a:r>
            <a:r>
              <a:rPr lang="en-GB" b="1" dirty="0"/>
              <a:t/>
            </a:r>
            <a:br>
              <a:rPr lang="en-GB" b="1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7129" y="246540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Univariate Statistics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507129" y="312844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07129" y="379148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Autocorrelation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04613" y="246540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Bivariate Statistics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04613" y="312844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04613" y="3791488"/>
            <a:ext cx="25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Correlation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750197" y="2834740"/>
            <a:ext cx="202557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36106" y="2824037"/>
            <a:ext cx="202557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831220" y="3745188"/>
            <a:ext cx="1932972" cy="491145"/>
          </a:xfrm>
          <a:prstGeom prst="round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38129" y="3128448"/>
            <a:ext cx="254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Standard Deviation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3957157" y="3128447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169" y="1783531"/>
            <a:ext cx="2519467" cy="3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4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/>
              <a:t>Covariance provides a measure of the strength of the correlation between two or more sets of random variates. </a:t>
            </a:r>
            <a:r>
              <a:rPr lang="en-GB" i="0" dirty="0"/>
              <a:t>[</a:t>
            </a:r>
            <a:r>
              <a:rPr lang="it-IT" sz="1400" dirty="0" err="1" smtClean="0">
                <a:latin typeface="Courier Oblique" charset="0"/>
                <a:ea typeface="Courier Oblique" charset="0"/>
                <a:cs typeface="Courier Oblique" charset="0"/>
              </a:rPr>
              <a:t>cov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(</a:t>
            </a:r>
            <a:r>
              <a:rPr lang="mr-IN" sz="1400" dirty="0" err="1" smtClean="0">
                <a:latin typeface="Courier Oblique" charset="0"/>
                <a:ea typeface="Courier Oblique" charset="0"/>
                <a:cs typeface="Courier Oblique" charset="0"/>
              </a:rPr>
              <a:t>x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)</a:t>
            </a:r>
            <a:r>
              <a:rPr lang="it-IT" i="0" dirty="0" smtClean="0"/>
              <a:t>]</a:t>
            </a:r>
            <a:endParaRPr lang="en-GB" i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51"/>
          <a:stretch/>
        </p:blipFill>
        <p:spPr>
          <a:xfrm>
            <a:off x="2303120" y="3778250"/>
            <a:ext cx="3326155" cy="8549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2350" y="3892034"/>
            <a:ext cx="317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 smtClean="0">
                <a:solidFill>
                  <a:srgbClr val="424242"/>
                </a:solidFill>
                <a:latin typeface="KaTeX_Math" charset="0"/>
              </a:rPr>
              <a:t>COV (X, Y)  =  </a:t>
            </a:r>
            <a:r>
              <a:rPr lang="mr-IN" i="1" dirty="0" err="1" smtClean="0">
                <a:solidFill>
                  <a:srgbClr val="424242"/>
                </a:solidFill>
                <a:latin typeface="KaTeX_Math" charset="0"/>
              </a:rPr>
              <a:t>E</a:t>
            </a:r>
            <a:r>
              <a:rPr lang="mr-IN" dirty="0" smtClean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 smtClean="0">
                <a:solidFill>
                  <a:srgbClr val="424242"/>
                </a:solidFill>
                <a:latin typeface="KaTeX_Math" charset="0"/>
              </a:rPr>
              <a:t>XY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)−</a:t>
            </a:r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E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>
                <a:solidFill>
                  <a:srgbClr val="424242"/>
                </a:solidFill>
                <a:latin typeface="KaTeX_Math" charset="0"/>
              </a:rPr>
              <a:t>X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)</a:t>
            </a:r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E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Y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)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329967" y="3892034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Definition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mathworld.wolfram.com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 smtClean="0"/>
              <a:t>Correlation is a well-behaved covariance! </a:t>
            </a:r>
            <a:r>
              <a:rPr lang="en-GB" i="0" dirty="0" smtClean="0"/>
              <a:t>[</a:t>
            </a:r>
            <a:r>
              <a:rPr lang="it-IT" sz="1400" dirty="0" err="1" smtClean="0">
                <a:latin typeface="Courier Oblique" charset="0"/>
                <a:ea typeface="Courier Oblique" charset="0"/>
                <a:cs typeface="Courier Oblique" charset="0"/>
              </a:rPr>
              <a:t>cor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(</a:t>
            </a:r>
            <a:r>
              <a:rPr lang="mr-IN" sz="1400" dirty="0" err="1" smtClean="0">
                <a:latin typeface="Courier Oblique" charset="0"/>
                <a:ea typeface="Courier Oblique" charset="0"/>
                <a:cs typeface="Courier Oblique" charset="0"/>
              </a:rPr>
              <a:t>x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)</a:t>
            </a:r>
            <a:r>
              <a:rPr lang="it-IT" sz="1400" dirty="0" smtClean="0">
                <a:latin typeface="Courier Oblique" charset="0"/>
                <a:ea typeface="Courier Oblique" charset="0"/>
                <a:cs typeface="Courier Oblique" charset="0"/>
              </a:rPr>
              <a:t> or </a:t>
            </a:r>
            <a:r>
              <a:rPr lang="it-IT" sz="1400" dirty="0" err="1" smtClean="0">
                <a:latin typeface="Courier Oblique" charset="0"/>
                <a:ea typeface="Courier Oblique" charset="0"/>
                <a:cs typeface="Courier Oblique" charset="0"/>
              </a:rPr>
              <a:t>cor.test</a:t>
            </a:r>
            <a:r>
              <a:rPr lang="it-IT" sz="1400" dirty="0" smtClean="0">
                <a:latin typeface="Courier Oblique" charset="0"/>
                <a:ea typeface="Courier Oblique" charset="0"/>
                <a:cs typeface="Courier Oblique" charset="0"/>
              </a:rPr>
              <a:t>(x) </a:t>
            </a:r>
            <a:r>
              <a:rPr lang="it-IT" i="0" dirty="0" smtClean="0"/>
              <a:t>]</a:t>
            </a:r>
            <a:endParaRPr lang="en-GB" i="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321" y="2903994"/>
            <a:ext cx="3759200" cy="9906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875362" y="3260398"/>
            <a:ext cx="2218159" cy="541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32759" y="3842943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Cauchy-Schwarz inequality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0039" y="3214628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Pearson Correlation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927604" y="3214628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00528" y="4663637"/>
            <a:ext cx="10143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Pearson Correlation is not the only statistics for measuring the strength of association between two variables 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There are other guys like: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Kendall rank </a:t>
            </a:r>
            <a:r>
              <a:rPr lang="en-US" dirty="0" smtClean="0"/>
              <a:t>correlation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Spearman correlation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Point-</a:t>
            </a:r>
            <a:r>
              <a:rPr lang="en-US" dirty="0" err="1" smtClean="0"/>
              <a:t>Biserial</a:t>
            </a:r>
            <a:r>
              <a:rPr lang="en-US" dirty="0" smtClean="0"/>
              <a:t> </a:t>
            </a:r>
            <a:r>
              <a:rPr lang="en-US" dirty="0"/>
              <a:t>correlation</a:t>
            </a:r>
            <a:endParaRPr lang="en-US" dirty="0" smtClean="0">
              <a:sym typeface="Wingdings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72" t="7068" r="22240" b="26344"/>
          <a:stretch/>
        </p:blipFill>
        <p:spPr>
          <a:xfrm>
            <a:off x="2543219" y="4929084"/>
            <a:ext cx="358444" cy="35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0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Simple Regression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the aim of using a regression model?</a:t>
            </a:r>
          </a:p>
          <a:p>
            <a:r>
              <a:rPr lang="en-GB" dirty="0"/>
              <a:t>How to calculate a simple regression</a:t>
            </a:r>
          </a:p>
          <a:p>
            <a:r>
              <a:rPr lang="en-GB" dirty="0"/>
              <a:t>What are intercept, coefficient</a:t>
            </a:r>
          </a:p>
          <a:p>
            <a:r>
              <a:rPr lang="en-GB" dirty="0"/>
              <a:t>How to evaluate the model using R-Squared?</a:t>
            </a:r>
          </a:p>
          <a:p>
            <a:r>
              <a:rPr lang="en-GB" dirty="0"/>
              <a:t>Is there a minimum R-squared we should seek?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64" y="1685704"/>
            <a:ext cx="1981682" cy="298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4835915"/>
            <a:ext cx="1866900" cy="25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300" y="5595742"/>
            <a:ext cx="44577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4734315"/>
            <a:ext cx="162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R-Squared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(R</a:t>
            </a:r>
            <a:r>
              <a:rPr lang="en-US" baseline="30000" dirty="0" smtClean="0"/>
              <a:t>2</a:t>
            </a:r>
            <a:r>
              <a:rPr lang="en-US" dirty="0" smtClean="0"/>
              <a:t> in case of Multiple regression) or </a:t>
            </a:r>
            <a:r>
              <a:rPr lang="en-US" dirty="0"/>
              <a:t>The Coefficient of </a:t>
            </a:r>
            <a:r>
              <a:rPr lang="en-US" dirty="0" smtClean="0"/>
              <a:t>Determination is a measure of goodness-of-fit.</a:t>
            </a:r>
          </a:p>
          <a:p>
            <a:r>
              <a:rPr lang="en-US" dirty="0" smtClean="0"/>
              <a:t>It is simply </a:t>
            </a:r>
            <a:r>
              <a:rPr lang="en-US" dirty="0"/>
              <a:t>is the proportion of the variation in the dependent variable that is predictable from the independent variable(s</a:t>
            </a:r>
            <a:r>
              <a:rPr lang="en-US" dirty="0" smtClean="0"/>
              <a:t>) or how much better you model is able to predict comparing to a Naïve model (in this case average)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94" y="4641609"/>
            <a:ext cx="2286000" cy="58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Formula: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onlinecourses.science.psu.edu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Inferential and Descriptive Statistics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we need to divide field of statistics into Descriptive and Inferential</a:t>
            </a:r>
            <a:r>
              <a:rPr lang="en-GB" dirty="0" smtClean="0"/>
              <a:t>?</a:t>
            </a:r>
          </a:p>
          <a:p>
            <a:endParaRPr lang="en-GB" dirty="0"/>
          </a:p>
          <a:p>
            <a:r>
              <a:rPr lang="en-GB" dirty="0" smtClean="0"/>
              <a:t>It depends on the purpose of the research you’re conducting:</a:t>
            </a:r>
          </a:p>
          <a:p>
            <a:pPr lvl="1"/>
            <a:r>
              <a:rPr lang="en-GB" dirty="0" smtClean="0"/>
              <a:t>If you’re trying to generalize observed statistics in the sample to the population and increase your knowledge about the population you took the sample from, it’s inferential statistics. (target : reach some conclusions about Population)</a:t>
            </a:r>
          </a:p>
          <a:p>
            <a:pPr lvl="1"/>
            <a:r>
              <a:rPr lang="en-GB" dirty="0" smtClean="0"/>
              <a:t>If you don’t care about the population but instead want to know what is happening in the sample, it’s called descriptive statistics ( target: describe the sample)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8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Variable types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5110223" cy="1996633"/>
          </a:xfrm>
        </p:spPr>
        <p:txBody>
          <a:bodyPr/>
          <a:lstStyle/>
          <a:p>
            <a:r>
              <a:rPr lang="en-GB" dirty="0" smtClean="0"/>
              <a:t>There are four types of variables:</a:t>
            </a:r>
          </a:p>
          <a:p>
            <a:pPr lvl="1"/>
            <a:r>
              <a:rPr lang="en-GB" dirty="0" smtClean="0"/>
              <a:t>Nominal  (Ex. Gender, Race )</a:t>
            </a:r>
          </a:p>
          <a:p>
            <a:pPr lvl="1"/>
            <a:r>
              <a:rPr lang="en-GB" dirty="0" smtClean="0"/>
              <a:t>Ordinal </a:t>
            </a:r>
            <a:r>
              <a:rPr lang="en-GB" dirty="0"/>
              <a:t>( Ex. Top richest people in </a:t>
            </a:r>
            <a:r>
              <a:rPr lang="en-GB" dirty="0" smtClean="0"/>
              <a:t>Europe)</a:t>
            </a:r>
          </a:p>
          <a:p>
            <a:pPr lvl="1"/>
            <a:r>
              <a:rPr lang="en-GB" dirty="0" smtClean="0"/>
              <a:t>Interval (Ex. Likert Scale)</a:t>
            </a:r>
          </a:p>
          <a:p>
            <a:pPr lvl="1"/>
            <a:r>
              <a:rPr lang="en-GB" dirty="0" smtClean="0"/>
              <a:t>Ratio (Ex. Income, Temperature)</a:t>
            </a:r>
            <a:endParaRPr lang="en-GB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33979"/>
              </p:ext>
            </p:extLst>
          </p:nvPr>
        </p:nvGraphicFramePr>
        <p:xfrm>
          <a:off x="6829061" y="2286000"/>
          <a:ext cx="4687749" cy="184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5031"/>
                <a:gridCol w="1037230"/>
                <a:gridCol w="1226916"/>
                <a:gridCol w="1018572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Distance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Zero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Nominal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Ordinal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✓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554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Ratio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✓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43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Measures of central tendency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GB" dirty="0" smtClean="0"/>
              <a:t>Measuring the central tendency means describing the whole dataset( sample or population) with a single value.</a:t>
            </a:r>
          </a:p>
          <a:p>
            <a:r>
              <a:rPr lang="en-GB" dirty="0" smtClean="0"/>
              <a:t>There are 3 main measures of central tendency which depending on the situation can or cannot be used in the analysis Process:</a:t>
            </a:r>
          </a:p>
          <a:p>
            <a:pPr lvl="1"/>
            <a:r>
              <a:rPr lang="en-GB" dirty="0" smtClean="0"/>
              <a:t>Mean </a:t>
            </a:r>
            <a:r>
              <a:rPr lang="en-GB" i="0" dirty="0" smtClean="0"/>
              <a:t>[</a:t>
            </a:r>
            <a:r>
              <a:rPr lang="mr-IN" sz="1400" dirty="0" err="1" smtClean="0">
                <a:latin typeface="Courier Oblique" charset="0"/>
                <a:ea typeface="Courier Oblique" charset="0"/>
                <a:cs typeface="Courier Oblique" charset="0"/>
              </a:rPr>
              <a:t>mean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(</a:t>
            </a:r>
            <a:r>
              <a:rPr lang="mr-IN" sz="1400" dirty="0" err="1" smtClean="0">
                <a:latin typeface="Courier Oblique" charset="0"/>
                <a:ea typeface="Courier Oblique" charset="0"/>
                <a:cs typeface="Courier Oblique" charset="0"/>
              </a:rPr>
              <a:t>x</a:t>
            </a:r>
            <a:r>
              <a:rPr lang="mr-IN" sz="1400" dirty="0">
                <a:latin typeface="Courier Oblique" charset="0"/>
                <a:ea typeface="Courier Oblique" charset="0"/>
                <a:cs typeface="Courier Oblique" charset="0"/>
              </a:rPr>
              <a:t>, </a:t>
            </a:r>
            <a:r>
              <a:rPr lang="mr-IN" sz="1400" dirty="0" err="1">
                <a:latin typeface="Courier Oblique" charset="0"/>
                <a:ea typeface="Courier Oblique" charset="0"/>
                <a:cs typeface="Courier Oblique" charset="0"/>
              </a:rPr>
              <a:t>trim</a:t>
            </a:r>
            <a:r>
              <a:rPr lang="mr-IN" sz="1400" dirty="0">
                <a:latin typeface="Courier Oblique" charset="0"/>
                <a:ea typeface="Courier Oblique" charset="0"/>
                <a:cs typeface="Courier Oblique" charset="0"/>
              </a:rPr>
              <a:t> = 0, </a:t>
            </a:r>
            <a:r>
              <a:rPr lang="mr-IN" sz="1400" dirty="0" err="1">
                <a:latin typeface="Courier Oblique" charset="0"/>
                <a:ea typeface="Courier Oblique" charset="0"/>
                <a:cs typeface="Courier Oblique" charset="0"/>
              </a:rPr>
              <a:t>na.rm</a:t>
            </a:r>
            <a:r>
              <a:rPr lang="mr-IN" sz="1400" dirty="0">
                <a:latin typeface="Courier Oblique" charset="0"/>
                <a:ea typeface="Courier Oblique" charset="0"/>
                <a:cs typeface="Courier Oblique" charset="0"/>
              </a:rPr>
              <a:t> = FALSE, 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...)</a:t>
            </a:r>
            <a:r>
              <a:rPr lang="it-IT" i="0" dirty="0"/>
              <a:t>]</a:t>
            </a:r>
            <a:endParaRPr lang="en-GB" i="0" dirty="0" smtClean="0"/>
          </a:p>
          <a:p>
            <a:pPr lvl="1"/>
            <a:endParaRPr lang="en-GB" dirty="0" smtClean="0"/>
          </a:p>
          <a:p>
            <a:pPr lvl="1"/>
            <a:r>
              <a:rPr lang="en-GB" dirty="0"/>
              <a:t>Median </a:t>
            </a:r>
            <a:r>
              <a:rPr lang="en-GB" i="0" dirty="0" smtClean="0"/>
              <a:t>[</a:t>
            </a:r>
            <a:r>
              <a:rPr lang="en-GB" sz="1400" dirty="0" smtClean="0">
                <a:latin typeface="Courier Oblique" charset="0"/>
                <a:ea typeface="Courier Oblique" charset="0"/>
                <a:cs typeface="Courier Oblique" charset="0"/>
              </a:rPr>
              <a:t>median(x</a:t>
            </a:r>
            <a:r>
              <a:rPr lang="en-GB" sz="1400" dirty="0">
                <a:latin typeface="Courier Oblique" charset="0"/>
                <a:ea typeface="Courier Oblique" charset="0"/>
                <a:cs typeface="Courier Oblique" charset="0"/>
              </a:rPr>
              <a:t>, </a:t>
            </a:r>
            <a:r>
              <a:rPr lang="en-GB" sz="1400" dirty="0" err="1">
                <a:latin typeface="Courier Oblique" charset="0"/>
                <a:ea typeface="Courier Oblique" charset="0"/>
                <a:cs typeface="Courier Oblique" charset="0"/>
              </a:rPr>
              <a:t>na.rm</a:t>
            </a:r>
            <a:r>
              <a:rPr lang="en-GB" sz="1400" dirty="0">
                <a:latin typeface="Courier Oblique" charset="0"/>
                <a:ea typeface="Courier Oblique" charset="0"/>
                <a:cs typeface="Courier Oblique" charset="0"/>
              </a:rPr>
              <a:t> = FALSE</a:t>
            </a:r>
            <a:r>
              <a:rPr lang="en-GB" sz="1400" dirty="0" smtClean="0">
                <a:latin typeface="Courier Oblique" charset="0"/>
                <a:ea typeface="Courier Oblique" charset="0"/>
                <a:cs typeface="Courier Oblique" charset="0"/>
              </a:rPr>
              <a:t>)</a:t>
            </a:r>
            <a:r>
              <a:rPr lang="en-GB" i="0" dirty="0" smtClean="0"/>
              <a:t>]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Mode </a:t>
            </a:r>
            <a:r>
              <a:rPr lang="en-GB" i="0" dirty="0" smtClean="0"/>
              <a:t>[</a:t>
            </a:r>
            <a:r>
              <a:rPr lang="en-GB" sz="1400" dirty="0" smtClean="0">
                <a:latin typeface="Courier Oblique" charset="0"/>
                <a:ea typeface="Courier Oblique" charset="0"/>
                <a:cs typeface="Courier Oblique" charset="0"/>
              </a:rPr>
              <a:t>mode(x)</a:t>
            </a:r>
            <a:r>
              <a:rPr lang="en-GB" i="0" dirty="0" smtClean="0"/>
              <a:t>]</a:t>
            </a:r>
            <a:endParaRPr lang="en-GB" i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14006" y="3716378"/>
            <a:ext cx="2298700" cy="55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944409" y="4972030"/>
            <a:ext cx="3178996" cy="4407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Median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formula is 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from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formulas.tutorvista.com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>
            <a:off x="4303247" y="4972030"/>
            <a:ext cx="2192146" cy="47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Measures of Variability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</a:t>
            </a:r>
            <a:r>
              <a:rPr lang="en-GB" dirty="0" smtClean="0"/>
              <a:t>central tendency need to be accompanied with variability in our reports ? </a:t>
            </a:r>
            <a:endParaRPr lang="en-GB" dirty="0"/>
          </a:p>
          <a:p>
            <a:r>
              <a:rPr lang="en-GB" dirty="0" smtClean="0"/>
              <a:t>Like central tendency , there are 3 main measures for data variability:</a:t>
            </a:r>
          </a:p>
          <a:p>
            <a:pPr lvl="1"/>
            <a:r>
              <a:rPr lang="en-GB" dirty="0" smtClean="0"/>
              <a:t>Range </a:t>
            </a:r>
            <a:r>
              <a:rPr lang="en-GB" i="0" dirty="0" smtClean="0"/>
              <a:t>[</a:t>
            </a:r>
            <a:r>
              <a:rPr lang="en-GB" sz="1400" i="0" dirty="0" smtClean="0">
                <a:latin typeface="Courier" charset="0"/>
                <a:ea typeface="Courier" charset="0"/>
                <a:cs typeface="Courier" charset="0"/>
              </a:rPr>
              <a:t>max(X)</a:t>
            </a:r>
            <a:r>
              <a:rPr lang="en-GB" sz="1400" i="0" dirty="0">
                <a:latin typeface="Courier" charset="0"/>
                <a:ea typeface="Courier" charset="0"/>
                <a:cs typeface="Courier" charset="0"/>
              </a:rPr>
              <a:t> − </a:t>
            </a:r>
            <a:r>
              <a:rPr lang="en-GB" sz="1400" i="0" dirty="0" smtClean="0">
                <a:latin typeface="Courier" charset="0"/>
                <a:ea typeface="Courier" charset="0"/>
                <a:cs typeface="Courier" charset="0"/>
              </a:rPr>
              <a:t>min(X)</a:t>
            </a:r>
            <a:r>
              <a:rPr lang="en-GB" i="0" dirty="0" smtClean="0"/>
              <a:t>]</a:t>
            </a:r>
          </a:p>
          <a:p>
            <a:pPr lvl="1"/>
            <a:r>
              <a:rPr lang="en-GB" dirty="0" smtClean="0"/>
              <a:t>Variance </a:t>
            </a:r>
            <a:endParaRPr lang="en-GB" dirty="0" smtClean="0"/>
          </a:p>
          <a:p>
            <a:pPr lvl="1"/>
            <a:r>
              <a:rPr lang="en-GB" dirty="0" smtClean="0"/>
              <a:t>Standard </a:t>
            </a:r>
            <a:r>
              <a:rPr lang="en-GB" dirty="0" smtClean="0"/>
              <a:t>Deviation </a:t>
            </a:r>
          </a:p>
        </p:txBody>
      </p:sp>
    </p:spTree>
    <p:extLst>
      <p:ext uri="{BB962C8B-B14F-4D97-AF65-F5344CB8AC3E}">
        <p14:creationId xmlns:p14="http://schemas.microsoft.com/office/powerpoint/2010/main" val="9106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Graphic representations of data</a:t>
            </a:r>
            <a:br>
              <a:rPr lang="en-GB" b="1" dirty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Histogram: How </a:t>
            </a:r>
            <a:r>
              <a:rPr lang="en-GB" dirty="0" smtClean="0"/>
              <a:t>is made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 smtClean="0"/>
              <a:t>Choose your bin size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 smtClean="0"/>
              <a:t>Count how many data points you have in each bin</a:t>
            </a:r>
          </a:p>
          <a:p>
            <a:pPr marL="457200" lvl="1" indent="-457200">
              <a:buFont typeface="+mj-lt"/>
              <a:buAutoNum type="arabicPeriod"/>
            </a:pPr>
            <a:r>
              <a:rPr lang="en-GB" dirty="0" smtClean="0"/>
              <a:t>Draw a rectangle for each bin with the height equal to frequency (from step 2)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60" y="4792283"/>
            <a:ext cx="2159000" cy="977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02" y="4417633"/>
            <a:ext cx="2133600" cy="172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80" y="3984424"/>
            <a:ext cx="3503753" cy="2593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Data : </a:t>
            </a:r>
            <a:r>
              <a:rPr lang="en-US" sz="1400" i="1" dirty="0" err="1" smtClean="0">
                <a:solidFill>
                  <a:schemeClr val="bg1">
                    <a:lumMod val="50000"/>
                  </a:schemeClr>
                </a:solidFill>
              </a:rPr>
              <a:t>www.sparknotes.com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358190" y="5074335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432133" y="5054183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Graphic representations of data</a:t>
            </a:r>
            <a:br>
              <a:rPr lang="en-GB" b="1" dirty="0"/>
            </a:br>
            <a:r>
              <a:rPr lang="en-GB" dirty="0"/>
              <a:t/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809281" cy="2436471"/>
          </a:xfrm>
        </p:spPr>
        <p:txBody>
          <a:bodyPr>
            <a:normAutofit/>
          </a:bodyPr>
          <a:lstStyle/>
          <a:p>
            <a:r>
              <a:rPr lang="en-GB" dirty="0" smtClean="0"/>
              <a:t>Boxplot: How to construct a boxplot</a:t>
            </a:r>
          </a:p>
          <a:p>
            <a:r>
              <a:rPr lang="en-GB" dirty="0" smtClean="0"/>
              <a:t>1- Find the Min and Max of data</a:t>
            </a:r>
          </a:p>
          <a:p>
            <a:r>
              <a:rPr lang="en-GB" dirty="0" smtClean="0"/>
              <a:t>2- Find the Q2, Q1 and Q3 of data</a:t>
            </a:r>
          </a:p>
          <a:p>
            <a:r>
              <a:rPr lang="en-GB" dirty="0" smtClean="0"/>
              <a:t>3- Calculate the IQR</a:t>
            </a:r>
          </a:p>
          <a:p>
            <a:r>
              <a:rPr lang="en-GB" dirty="0" smtClean="0"/>
              <a:t>4- put everything together :D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867" y="2075244"/>
            <a:ext cx="4845337" cy="28579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Image: David’s Statistics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05" y="1944990"/>
            <a:ext cx="5758714" cy="3969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7238" y="6385032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http://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visualoop.com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/blog/32470/a-look-at-box-plots</a:t>
            </a:r>
          </a:p>
        </p:txBody>
      </p:sp>
    </p:spTree>
    <p:extLst>
      <p:ext uri="{BB962C8B-B14F-4D97-AF65-F5344CB8AC3E}">
        <p14:creationId xmlns:p14="http://schemas.microsoft.com/office/powerpoint/2010/main" val="182416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spcBef>
                <a:spcPts val="1000"/>
              </a:spcBef>
              <a:buFont typeface="Franklin Gothic Book" panose="020B0503020102020204" pitchFamily="34" charset="0"/>
              <a:buChar char="■"/>
            </a:pPr>
            <a:r>
              <a:rPr lang="en-US" dirty="0"/>
              <a:t>The variance (</a:t>
            </a:r>
            <a:r>
              <a:rPr lang="en-US" i="1" dirty="0"/>
              <a:t>σ</a:t>
            </a:r>
            <a:r>
              <a:rPr lang="en-US" i="1" baseline="30000" dirty="0"/>
              <a:t>2</a:t>
            </a:r>
            <a:r>
              <a:rPr lang="en-US" dirty="0"/>
              <a:t>) is a measure of how far each value in the data set is from the </a:t>
            </a:r>
            <a:r>
              <a:rPr lang="en-US" dirty="0" smtClean="0"/>
              <a:t>mean </a:t>
            </a:r>
            <a:r>
              <a:rPr lang="en-GB" i="0" dirty="0" smtClean="0"/>
              <a:t>[</a:t>
            </a:r>
            <a:r>
              <a:rPr lang="it-IT" sz="1400" dirty="0" err="1" smtClean="0">
                <a:latin typeface="Courier Oblique" charset="0"/>
                <a:ea typeface="Courier Oblique" charset="0"/>
                <a:cs typeface="Courier Oblique" charset="0"/>
              </a:rPr>
              <a:t>var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(</a:t>
            </a:r>
            <a:r>
              <a:rPr lang="mr-IN" sz="1400" dirty="0" err="1" smtClean="0">
                <a:latin typeface="Courier Oblique" charset="0"/>
                <a:ea typeface="Courier Oblique" charset="0"/>
                <a:cs typeface="Courier Oblique" charset="0"/>
              </a:rPr>
              <a:t>x</a:t>
            </a:r>
            <a:r>
              <a:rPr lang="mr-IN" sz="1400" dirty="0" smtClean="0">
                <a:latin typeface="Courier Oblique" charset="0"/>
                <a:ea typeface="Courier Oblique" charset="0"/>
                <a:cs typeface="Courier Oblique" charset="0"/>
              </a:rPr>
              <a:t>)</a:t>
            </a:r>
            <a:r>
              <a:rPr lang="it-IT" i="0" dirty="0" smtClean="0"/>
              <a:t>]</a:t>
            </a:r>
            <a:endParaRPr lang="en-GB" i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6" y="3111500"/>
            <a:ext cx="2235200" cy="63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096" y="5651500"/>
            <a:ext cx="20193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525" y="3107649"/>
            <a:ext cx="5588000" cy="317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Formulas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www.sciencebuddies.org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75713" y="4619760"/>
            <a:ext cx="2180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Var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>
                <a:solidFill>
                  <a:srgbClr val="424242"/>
                </a:solidFill>
                <a:latin typeface="KaTeX_Math" charset="0"/>
              </a:rPr>
              <a:t>X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)=</a:t>
            </a:r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E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>
                <a:solidFill>
                  <a:srgbClr val="424242"/>
                </a:solidFill>
                <a:latin typeface="KaTeX_Math" charset="0"/>
              </a:rPr>
              <a:t>X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​</a:t>
            </a:r>
            <a:r>
              <a:rPr lang="mr-IN" baseline="30000" dirty="0">
                <a:solidFill>
                  <a:srgbClr val="424242"/>
                </a:solidFill>
                <a:latin typeface="KaTeX_Main" charset="0"/>
              </a:rPr>
              <a:t>2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​​)−</a:t>
            </a:r>
            <a:r>
              <a:rPr lang="mr-IN" i="1" dirty="0" err="1">
                <a:solidFill>
                  <a:srgbClr val="424242"/>
                </a:solidFill>
                <a:latin typeface="KaTeX_Math" charset="0"/>
              </a:rPr>
              <a:t>E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(</a:t>
            </a:r>
            <a:r>
              <a:rPr lang="mr-IN" i="1" dirty="0">
                <a:solidFill>
                  <a:srgbClr val="424242"/>
                </a:solidFill>
                <a:latin typeface="KaTeX_Math" charset="0"/>
              </a:rPr>
              <a:t>X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)​</a:t>
            </a:r>
            <a:r>
              <a:rPr lang="mr-IN" baseline="30000" dirty="0">
                <a:solidFill>
                  <a:srgbClr val="424242"/>
                </a:solidFill>
                <a:latin typeface="KaTeX_Main" charset="0"/>
              </a:rPr>
              <a:t>2</a:t>
            </a:r>
            <a:r>
              <a:rPr lang="mr-IN" dirty="0">
                <a:solidFill>
                  <a:srgbClr val="424242"/>
                </a:solidFill>
                <a:latin typeface="KaTeX_Main" charset="0"/>
              </a:rPr>
              <a:t>​​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323341" y="3277752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9284907" y="5774802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10578016" y="5113398"/>
            <a:ext cx="283459" cy="41379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10689220" cy="1741990"/>
          </a:xfrm>
        </p:spPr>
        <p:txBody>
          <a:bodyPr/>
          <a:lstStyle/>
          <a:p>
            <a:pPr lvl="4"/>
            <a:endParaRPr lang="en-GB" dirty="0" smtClean="0"/>
          </a:p>
          <a:p>
            <a:pPr lvl="4"/>
            <a:r>
              <a:rPr lang="en-GB" dirty="0" smtClean="0"/>
              <a:t>Depending on if we’re </a:t>
            </a:r>
            <a:r>
              <a:rPr lang="en-GB" dirty="0" err="1" smtClean="0"/>
              <a:t>analyzing</a:t>
            </a:r>
            <a:r>
              <a:rPr lang="en-GB" dirty="0" smtClean="0"/>
              <a:t> the population or a sample from it, the standard deviation formula slightly changes:</a:t>
            </a:r>
            <a:endParaRPr lang="en-GB" dirty="0"/>
          </a:p>
          <a:p>
            <a:pPr lvl="4"/>
            <a:r>
              <a:rPr lang="en-GB" dirty="0" smtClean="0"/>
              <a:t>For </a:t>
            </a:r>
            <a:r>
              <a:rPr lang="en-GB" dirty="0"/>
              <a:t>sample : [</a:t>
            </a:r>
            <a:r>
              <a:rPr lang="en-GB" sz="1400" dirty="0" err="1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en-GB" sz="1400" dirty="0">
                <a:latin typeface="Courier" charset="0"/>
                <a:ea typeface="Courier" charset="0"/>
                <a:cs typeface="Courier" charset="0"/>
              </a:rPr>
              <a:t>(X)</a:t>
            </a:r>
            <a:r>
              <a:rPr lang="en-GB" dirty="0"/>
              <a:t>]</a:t>
            </a:r>
          </a:p>
          <a:p>
            <a:pPr lvl="4"/>
            <a:r>
              <a:rPr lang="en-GB" dirty="0"/>
              <a:t>For population : [</a:t>
            </a:r>
            <a:r>
              <a:rPr lang="mr-IN" sz="1400" dirty="0" err="1">
                <a:latin typeface="Courier" charset="0"/>
                <a:ea typeface="Courier" charset="0"/>
                <a:cs typeface="Courier" charset="0"/>
              </a:rPr>
              <a:t>sqrt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((n-1)/</a:t>
            </a:r>
            <a:r>
              <a:rPr lang="mr-IN" sz="1400" dirty="0" err="1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) * </a:t>
            </a:r>
            <a:r>
              <a:rPr lang="mr-IN" sz="1400" dirty="0" err="1">
                <a:latin typeface="Courier" charset="0"/>
                <a:ea typeface="Courier" charset="0"/>
                <a:cs typeface="Courier" charset="0"/>
              </a:rPr>
              <a:t>sd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sz="1400" dirty="0" err="1">
                <a:latin typeface="Courier" charset="0"/>
                <a:ea typeface="Courier" charset="0"/>
                <a:cs typeface="Courier" charset="0"/>
              </a:rPr>
              <a:t>x</a:t>
            </a:r>
            <a:r>
              <a:rPr lang="mr-IN" sz="14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GB" dirty="0"/>
              <a:t>]</a:t>
            </a:r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0536" y="5018751"/>
            <a:ext cx="2400300" cy="82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4948" y="5018751"/>
            <a:ext cx="2743200" cy="8255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9957155" y="5431501"/>
            <a:ext cx="472966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46948" y="5844251"/>
            <a:ext cx="143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0000"/>
                </a:solidFill>
              </a:rPr>
              <a:t>Bassel’s</a:t>
            </a:r>
            <a:r>
              <a:rPr lang="en-US" sz="1400" dirty="0" smtClean="0">
                <a:solidFill>
                  <a:srgbClr val="FF0000"/>
                </a:solidFill>
              </a:rPr>
              <a:t> correction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570" y="4014964"/>
            <a:ext cx="3216418" cy="2509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238" y="6586538"/>
            <a:ext cx="6187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Image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400" i="1" dirty="0" err="1">
                <a:solidFill>
                  <a:schemeClr val="bg1">
                    <a:lumMod val="50000"/>
                  </a:schemeClr>
                </a:solidFill>
              </a:rPr>
              <a:t>commons.wikimedia.org</a:t>
            </a:r>
            <a:endParaRPr lang="en-US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13457</TotalTime>
  <Words>648</Words>
  <Application>Microsoft Macintosh PowerPoint</Application>
  <PresentationFormat>Widescreen</PresentationFormat>
  <Paragraphs>101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Courier</vt:lpstr>
      <vt:lpstr>Courier Oblique</vt:lpstr>
      <vt:lpstr>Franklin Gothic Book</vt:lpstr>
      <vt:lpstr>KaTeX_Main</vt:lpstr>
      <vt:lpstr>KaTeX_Math</vt:lpstr>
      <vt:lpstr>Wingdings</vt:lpstr>
      <vt:lpstr>Arial</vt:lpstr>
      <vt:lpstr>Crop</vt:lpstr>
      <vt:lpstr>Introduction to Statistics with  </vt:lpstr>
      <vt:lpstr>Inferential and Descriptive Statistics </vt:lpstr>
      <vt:lpstr>Variable types </vt:lpstr>
      <vt:lpstr>Measures of central tendency </vt:lpstr>
      <vt:lpstr>Measures of Variability </vt:lpstr>
      <vt:lpstr>Graphic representations of data  </vt:lpstr>
      <vt:lpstr>Graphic representations of data  </vt:lpstr>
      <vt:lpstr>Variance</vt:lpstr>
      <vt:lpstr>Standard Deviation</vt:lpstr>
      <vt:lpstr>Variance, Covariance and beyond! </vt:lpstr>
      <vt:lpstr>Covariance</vt:lpstr>
      <vt:lpstr>Correlation</vt:lpstr>
      <vt:lpstr>Simple Regression </vt:lpstr>
      <vt:lpstr>R-Squared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Statistics with R</dc:title>
  <dc:creator>Navid Nobani</dc:creator>
  <cp:lastModifiedBy>Navid Nobani</cp:lastModifiedBy>
  <cp:revision>43</cp:revision>
  <dcterms:created xsi:type="dcterms:W3CDTF">2017-11-11T07:32:17Z</dcterms:created>
  <dcterms:modified xsi:type="dcterms:W3CDTF">2017-11-30T18:51:11Z</dcterms:modified>
</cp:coreProperties>
</file>